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24384000" cy="13716000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4DD"/>
    <a:srgbClr val="A9A79D"/>
    <a:srgbClr val="A8A69C"/>
    <a:srgbClr val="82817B"/>
    <a:srgbClr val="14161C"/>
    <a:srgbClr val="3C5A93"/>
    <a:srgbClr val="619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39" d="100"/>
          <a:sy n="39" d="100"/>
        </p:scale>
        <p:origin x="864" y="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3DC14-8A8B-46DF-A89F-F59DF17F8D7B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3D0A2-96C8-43D4-A343-B14D2B0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9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3D0A2-96C8-43D4-A343-B14D2B0DCA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://www.monews.co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80" y="0"/>
            <a:ext cx="29087808" cy="14470936"/>
            <a:chOff x="-2057148" y="6079804"/>
            <a:chExt cx="29087808" cy="14470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7148" y="6079804"/>
              <a:ext cx="29087808" cy="1447093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10200" y="428479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8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80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8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7528" y="423637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8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8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8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44200" y="11515788"/>
            <a:ext cx="29434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IPAD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4345" y="12584013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Intelligent Passionate Active Developers</a:t>
            </a:r>
            <a:endParaRPr lang="ko-KR" altLang="en-US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19819" y="12953345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곽동영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권현준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장준호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이다연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박예린</a:t>
            </a:r>
            <a:endParaRPr lang="ko-KR" altLang="en-US" dirty="0">
              <a:ln w="0"/>
              <a:solidFill>
                <a:srgbClr val="3C5A9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9"/>
          <p:cNvGrpSpPr/>
          <p:nvPr/>
        </p:nvGrpSpPr>
        <p:grpSpPr>
          <a:xfrm>
            <a:off x="0" y="0"/>
            <a:ext cx="26050698" cy="14470936"/>
            <a:chOff x="-1108234" y="-756650"/>
            <a:chExt cx="26050698" cy="14470936"/>
          </a:xfrm>
        </p:grpSpPr>
        <p:pic>
          <p:nvPicPr>
            <p:cNvPr id="7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24718"/>
              </p:ext>
            </p:extLst>
          </p:nvPr>
        </p:nvGraphicFramePr>
        <p:xfrm>
          <a:off x="812800" y="3200400"/>
          <a:ext cx="22961600" cy="89153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37684">
                  <a:extLst>
                    <a:ext uri="{9D8B030D-6E8A-4147-A177-3AD203B41FA5}">
                      <a16:colId xmlns:a16="http://schemas.microsoft.com/office/drawing/2014/main" val="3060511682"/>
                    </a:ext>
                  </a:extLst>
                </a:gridCol>
                <a:gridCol w="4126773">
                  <a:extLst>
                    <a:ext uri="{9D8B030D-6E8A-4147-A177-3AD203B41FA5}">
                      <a16:colId xmlns:a16="http://schemas.microsoft.com/office/drawing/2014/main" val="597005734"/>
                    </a:ext>
                  </a:extLst>
                </a:gridCol>
                <a:gridCol w="12397716">
                  <a:extLst>
                    <a:ext uri="{9D8B030D-6E8A-4147-A177-3AD203B41FA5}">
                      <a16:colId xmlns:a16="http://schemas.microsoft.com/office/drawing/2014/main" val="987340156"/>
                    </a:ext>
                  </a:extLst>
                </a:gridCol>
                <a:gridCol w="3099427">
                  <a:extLst>
                    <a:ext uri="{9D8B030D-6E8A-4147-A177-3AD203B41FA5}">
                      <a16:colId xmlns:a16="http://schemas.microsoft.com/office/drawing/2014/main" val="949965662"/>
                    </a:ext>
                  </a:extLst>
                </a:gridCol>
              </a:tblGrid>
              <a:tr h="5334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프로젝트 세부 정보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3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9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3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9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3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017676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Ver. No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Ver.</a:t>
                      </a:r>
                      <a:r>
                        <a:rPr lang="en-US" altLang="ko-KR" sz="3600" baseline="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 Date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Description of Change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Revised By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84492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Ver.</a:t>
                      </a:r>
                      <a:r>
                        <a:rPr lang="en-US" altLang="ko-KR" sz="2400" baseline="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 01</a:t>
                      </a:r>
                      <a:endParaRPr lang="en-US" altLang="ko-KR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2023</a:t>
                      </a:r>
                      <a:r>
                        <a:rPr lang="en-US" altLang="ko-KR" sz="2400" baseline="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 – 11 – 23</a:t>
                      </a:r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프로젝트 기획서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KBO 다이아고딕 Medium" pitchFamily="50" charset="-127"/>
                          <a:ea typeface="KBO 다이아고딕 Medium" pitchFamily="50" charset="-127"/>
                        </a:rPr>
                        <a:t>곽동영</a:t>
                      </a:r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권현준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943936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Ver</a:t>
                      </a:r>
                      <a:r>
                        <a:rPr lang="en-US" altLang="ko-KR" sz="2400" baseline="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. 02</a:t>
                      </a:r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2023 – 12 – 22</a:t>
                      </a:r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프로젝트 기획서 기획 목표 </a:t>
                      </a:r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2 </a:t>
                      </a:r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KBO 다이아고딕 Medium" pitchFamily="50" charset="-127"/>
                          <a:ea typeface="KBO 다이아고딕 Medium" pitchFamily="50" charset="-127"/>
                        </a:rPr>
                        <a:t>곽동영</a:t>
                      </a:r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권현준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928040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Ver. 03</a:t>
                      </a:r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2024</a:t>
                      </a:r>
                      <a:r>
                        <a:rPr lang="en-US" altLang="ko-KR" sz="2400" baseline="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 – 01- 25</a:t>
                      </a:r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프로젝트 기획서 기획 목표 </a:t>
                      </a:r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2</a:t>
                      </a:r>
                      <a:endParaRPr lang="en-US" altLang="ko-KR" sz="2400" baseline="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baseline="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환자 수 예측 </a:t>
                      </a:r>
                      <a:r>
                        <a:rPr lang="en-US" altLang="ko-KR" sz="2400" baseline="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-&gt; </a:t>
                      </a:r>
                      <a:r>
                        <a:rPr lang="ko-KR" altLang="en-US" sz="2400" baseline="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월 매출 분석과 월 순수익 예측 변경</a:t>
                      </a:r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KBO 다이아고딕 Medium" pitchFamily="50" charset="-127"/>
                          <a:ea typeface="KBO 다이아고딕 Medium" pitchFamily="50" charset="-127"/>
                        </a:rPr>
                        <a:t>곽동영</a:t>
                      </a:r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권현준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410613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16475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24993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15312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3504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625600" y="228600"/>
            <a:ext cx="20955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병 </a:t>
            </a:r>
            <a:r>
              <a:rPr lang="en-US" altLang="ko-KR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의원 개원을 위한 </a:t>
            </a:r>
            <a:endParaRPr lang="en-US" altLang="ko-KR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입지 분석 서비스 </a:t>
            </a:r>
          </a:p>
        </p:txBody>
      </p:sp>
    </p:spTree>
    <p:extLst>
      <p:ext uri="{BB962C8B-B14F-4D97-AF65-F5344CB8AC3E}">
        <p14:creationId xmlns:p14="http://schemas.microsoft.com/office/powerpoint/2010/main" val="221049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0"/>
            <a:ext cx="26050698" cy="14470936"/>
            <a:chOff x="-1108234" y="-756650"/>
            <a:chExt cx="26050698" cy="144709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8563" y="2317884"/>
            <a:ext cx="11249218" cy="747243"/>
            <a:chOff x="12578563" y="2317884"/>
            <a:chExt cx="11249218" cy="747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8563" y="2317884"/>
              <a:ext cx="11249218" cy="747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891" y="2317884"/>
            <a:ext cx="11246879" cy="747087"/>
            <a:chOff x="626891" y="2317884"/>
            <a:chExt cx="11246879" cy="747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91" y="2317884"/>
              <a:ext cx="11246879" cy="7470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4642" y="8783612"/>
            <a:ext cx="6069841" cy="58172"/>
            <a:chOff x="9184642" y="8783612"/>
            <a:chExt cx="6069841" cy="58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184642" y="8783612"/>
              <a:ext cx="6069841" cy="581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8687" y="4706388"/>
            <a:ext cx="10944858" cy="8023968"/>
            <a:chOff x="13378687" y="4706388"/>
            <a:chExt cx="10944858" cy="80239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8687" y="4706388"/>
              <a:ext cx="10944858" cy="80239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2635" y="4706388"/>
            <a:ext cx="9635391" cy="3408548"/>
            <a:chOff x="1432635" y="4706388"/>
            <a:chExt cx="9635391" cy="3408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2635" y="4706388"/>
              <a:ext cx="9635391" cy="34085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2635" y="8812698"/>
            <a:ext cx="9635391" cy="3378483"/>
            <a:chOff x="1432635" y="8812698"/>
            <a:chExt cx="9635391" cy="33784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2635" y="8812698"/>
              <a:ext cx="9635391" cy="337848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01649" y="2429498"/>
            <a:ext cx="909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의원급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 신규 개설과 폐업도 수도권 집중</a:t>
            </a:r>
            <a:r>
              <a:rPr lang="en-US" altLang="ko-KR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…. 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서울 최다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305310" y="2428677"/>
            <a:ext cx="779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병원</a:t>
            </a:r>
            <a:r>
              <a:rPr lang="en-US" altLang="ko-KR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의원</a:t>
            </a:r>
            <a:r>
              <a:rPr lang="en-US" altLang="ko-KR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치과 의원의 폐업 관련 환경적 요인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5303" y="8259824"/>
            <a:ext cx="6050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의원 신규 개설 및 폐업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서울 → 경기 → 부산 순으로 많아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….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BO 다이아고딕 Light" pitchFamily="50" charset="-127"/>
              <a:ea typeface="KBO 다이아고딕 Light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93798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메디칼업저버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9"/>
              </a:rPr>
              <a:t>http://www.monews.co.kr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김나현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230600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박영택 건강보험심사평가원 근거기반연구부 논문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2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08916" y="5633868"/>
            <a:ext cx="7874464" cy="2054730"/>
            <a:chOff x="2378498" y="5629466"/>
            <a:chExt cx="7874464" cy="2054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8498" y="5629466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5269" y="5583649"/>
            <a:ext cx="2073827" cy="2073827"/>
            <a:chOff x="1455986" y="5619918"/>
            <a:chExt cx="2073827" cy="20738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986" y="5619918"/>
              <a:ext cx="2073827" cy="2073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8916" y="8046567"/>
            <a:ext cx="7874464" cy="2054730"/>
            <a:chOff x="2378498" y="8042165"/>
            <a:chExt cx="7874464" cy="20547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8498" y="8042165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8916" y="10459265"/>
            <a:ext cx="7874464" cy="2054730"/>
            <a:chOff x="2378498" y="10454863"/>
            <a:chExt cx="7874464" cy="20547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8498" y="10454863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6404" y="10449716"/>
            <a:ext cx="2073827" cy="2073827"/>
            <a:chOff x="1455986" y="10445314"/>
            <a:chExt cx="2073827" cy="2073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986" y="10445314"/>
              <a:ext cx="2073827" cy="20738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94272" y="5670137"/>
            <a:ext cx="9942189" cy="68490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47053" y="6208608"/>
            <a:ext cx="614043" cy="7244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5269" y="8005896"/>
            <a:ext cx="2073827" cy="2073827"/>
            <a:chOff x="1455986" y="8042165"/>
            <a:chExt cx="2073827" cy="20738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986" y="8042165"/>
              <a:ext cx="2073827" cy="207382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830972" y="2072996"/>
            <a:ext cx="23575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개인 병원 입지 분석과 기대 수익 예측 정보 제공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10260" y="2920175"/>
            <a:ext cx="611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·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치과 의원의 폐업 관련 요인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99797" y="6253950"/>
            <a:ext cx="6548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개원 전 가장 중요한 포인트는 병원의 입지 분석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평수 및 임대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평수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동종과 분포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 인구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주거 인구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고려하여 상권 분위기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지역 주민의 성향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신뢰도 파악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47715" y="8659890"/>
            <a:ext cx="5824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역세권 여부와 지역 인구의 연령대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시간대별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유동인구와 근거리 인구 밀집 지역도 확인이 필요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7116" y="11190764"/>
            <a:ext cx="5993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 병원 입지 분석과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 수익 예측 정보를 이용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908" y="6253950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25706" y="868886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25706" y="1113268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050666" y="1310180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메티칼타임즈 참고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93137" y="6306392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533400"/>
            <a:ext cx="26050698" cy="14470936"/>
          </a:xfrm>
          <a:prstGeom prst="rect">
            <a:avLst/>
          </a:prstGeom>
        </p:spPr>
      </p:pic>
      <p:grpSp>
        <p:nvGrpSpPr>
          <p:cNvPr id="27" name="그룹 1004"/>
          <p:cNvGrpSpPr/>
          <p:nvPr/>
        </p:nvGrpSpPr>
        <p:grpSpPr>
          <a:xfrm>
            <a:off x="9355678" y="3276600"/>
            <a:ext cx="5427122" cy="6095097"/>
            <a:chOff x="1758578" y="4345283"/>
            <a:chExt cx="5023720" cy="5023720"/>
          </a:xfrm>
        </p:grpSpPr>
        <p:pic>
          <p:nvPicPr>
            <p:cNvPr id="28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>
            <a:off x="15985078" y="3275004"/>
            <a:ext cx="5427122" cy="6095097"/>
            <a:chOff x="1758578" y="4345283"/>
            <a:chExt cx="5023720" cy="5023720"/>
          </a:xfrm>
        </p:grpSpPr>
        <p:pic>
          <p:nvPicPr>
            <p:cNvPr id="32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2743200" y="3275004"/>
            <a:ext cx="5427122" cy="6095097"/>
            <a:chOff x="1758578" y="4345283"/>
            <a:chExt cx="5023720" cy="5023720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4371279" y="4479208"/>
            <a:ext cx="2170965" cy="2014101"/>
            <a:chOff x="3355724" y="5492046"/>
            <a:chExt cx="2009596" cy="1660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55724" y="5492046"/>
              <a:ext cx="2009596" cy="1660069"/>
            </a:xfrm>
            <a:prstGeom prst="rect">
              <a:avLst/>
            </a:prstGeom>
          </p:spPr>
        </p:pic>
      </p:grpSp>
      <p:grpSp>
        <p:nvGrpSpPr>
          <p:cNvPr id="20" name="그룹 1006"/>
          <p:cNvGrpSpPr/>
          <p:nvPr/>
        </p:nvGrpSpPr>
        <p:grpSpPr>
          <a:xfrm>
            <a:off x="17822627" y="4479208"/>
            <a:ext cx="1752023" cy="1692193"/>
            <a:chOff x="19330819" y="5624708"/>
            <a:chExt cx="1621794" cy="1394745"/>
          </a:xfrm>
        </p:grpSpPr>
        <p:pic>
          <p:nvPicPr>
            <p:cNvPr id="21" name="Object 2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30819" y="5624708"/>
              <a:ext cx="1621794" cy="1394745"/>
            </a:xfrm>
            <a:prstGeom prst="rect">
              <a:avLst/>
            </a:prstGeom>
          </p:spPr>
        </p:pic>
      </p:grpSp>
      <p:grpSp>
        <p:nvGrpSpPr>
          <p:cNvPr id="22" name="그룹 1007"/>
          <p:cNvGrpSpPr/>
          <p:nvPr/>
        </p:nvGrpSpPr>
        <p:grpSpPr>
          <a:xfrm>
            <a:off x="11327673" y="4479208"/>
            <a:ext cx="1483130" cy="2027256"/>
            <a:chOff x="8842604" y="5549029"/>
            <a:chExt cx="1372888" cy="1670911"/>
          </a:xfrm>
        </p:grpSpPr>
        <p:pic>
          <p:nvPicPr>
            <p:cNvPr id="23" name="Object 2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42604" y="5549029"/>
              <a:ext cx="1372888" cy="16709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3550827" y="6989300"/>
            <a:ext cx="3811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주거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 인구 </a:t>
            </a:r>
            <a:endParaRPr lang="en-US" altLang="ko-KR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091437" y="6989300"/>
            <a:ext cx="3955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개원 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폐원 </a:t>
            </a:r>
            <a:endParaRPr lang="en-US" altLang="ko-KR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병원의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965876" y="7122998"/>
            <a:ext cx="346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인구 변화 예측</a:t>
            </a:r>
          </a:p>
        </p:txBody>
      </p:sp>
      <p:sp>
        <p:nvSpPr>
          <p:cNvPr id="38" name="1/2 액자 37"/>
          <p:cNvSpPr/>
          <p:nvPr/>
        </p:nvSpPr>
        <p:spPr>
          <a:xfrm rot="13461111">
            <a:off x="11585177" y="9536258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99984" y="11277600"/>
            <a:ext cx="15188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개업 병원 지역에 맞는 정확한 정보 제공을 통한</a:t>
            </a:r>
            <a:endParaRPr lang="en-US" altLang="ko-KR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개업 지역 선택 편의성 증가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9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9034" y="26377"/>
            <a:ext cx="24644172" cy="13689623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13423257" y="3200400"/>
            <a:ext cx="4176336" cy="39624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979221" y="3200400"/>
            <a:ext cx="4176336" cy="39624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12565" y="3200400"/>
            <a:ext cx="4176336" cy="39624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005"/>
          <p:cNvGrpSpPr/>
          <p:nvPr/>
        </p:nvGrpSpPr>
        <p:grpSpPr>
          <a:xfrm>
            <a:off x="1777571" y="3539192"/>
            <a:ext cx="1933396" cy="1779063"/>
            <a:chOff x="11677098" y="3010334"/>
            <a:chExt cx="2309350" cy="2182886"/>
          </a:xfrm>
        </p:grpSpPr>
        <p:pic>
          <p:nvPicPr>
            <p:cNvPr id="17" name="Object 1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677098" y="3010334"/>
              <a:ext cx="2309350" cy="2182886"/>
            </a:xfrm>
            <a:prstGeom prst="rect">
              <a:avLst/>
            </a:prstGeom>
            <a:ln>
              <a:solidFill>
                <a:srgbClr val="14161C"/>
              </a:solidFill>
            </a:ln>
          </p:spPr>
        </p:pic>
      </p:grpSp>
      <p:grpSp>
        <p:nvGrpSpPr>
          <p:cNvPr id="18" name="그룹 1006"/>
          <p:cNvGrpSpPr/>
          <p:nvPr/>
        </p:nvGrpSpPr>
        <p:grpSpPr>
          <a:xfrm>
            <a:off x="8647417" y="2884595"/>
            <a:ext cx="2918645" cy="2908765"/>
            <a:chOff x="14269389" y="3014610"/>
            <a:chExt cx="3457719" cy="3457719"/>
          </a:xfrm>
        </p:grpSpPr>
        <p:pic>
          <p:nvPicPr>
            <p:cNvPr id="19" name="Object 2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14269389" y="3014610"/>
              <a:ext cx="3457719" cy="3457719"/>
            </a:xfrm>
            <a:prstGeom prst="rect">
              <a:avLst/>
            </a:prstGeom>
          </p:spPr>
        </p:pic>
      </p:grpSp>
      <p:grpSp>
        <p:nvGrpSpPr>
          <p:cNvPr id="20" name="그룹 1007"/>
          <p:cNvGrpSpPr/>
          <p:nvPr/>
        </p:nvGrpSpPr>
        <p:grpSpPr>
          <a:xfrm>
            <a:off x="14425748" y="3657774"/>
            <a:ext cx="2171354" cy="1730618"/>
            <a:chOff x="19583500" y="3795373"/>
            <a:chExt cx="2572404" cy="2057227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19583500" y="3795373"/>
              <a:ext cx="2572404" cy="2057227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533797" y="5657046"/>
            <a:ext cx="2420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개업 지역 선택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71796" y="5522863"/>
            <a:ext cx="3890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 인구</a:t>
            </a:r>
            <a:r>
              <a:rPr lang="en-US" altLang="ko-KR" sz="2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인구비율</a:t>
            </a:r>
            <a:r>
              <a:rPr lang="en-US" altLang="ko-KR" sz="2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algn="ctr"/>
            <a:r>
              <a:rPr lang="ko-KR" altLang="en-US" sz="2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유동인구</a:t>
            </a:r>
            <a:r>
              <a:rPr lang="en-US" altLang="ko-KR" sz="2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유동인구 연령별 비율</a:t>
            </a:r>
            <a:endParaRPr lang="en-US" altLang="ko-KR" sz="20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동종 업계 병원 수</a:t>
            </a:r>
            <a:endParaRPr lang="en-US" altLang="ko-KR" sz="20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altLang="ko-KR" sz="20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074311" y="5769084"/>
            <a:ext cx="2874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예상 월 매출 분석</a:t>
            </a:r>
            <a:endParaRPr lang="en-US" altLang="ko-KR" sz="32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17251" y="10679230"/>
            <a:ext cx="142654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월 매출 분석과 고정비 지출 항목 분석을</a:t>
            </a:r>
            <a:endParaRPr lang="en-US" altLang="ko-KR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통한 예상 월 순수익 예측</a:t>
            </a:r>
          </a:p>
        </p:txBody>
      </p:sp>
      <p:sp>
        <p:nvSpPr>
          <p:cNvPr id="35" name="1/2 액자 34"/>
          <p:cNvSpPr/>
          <p:nvPr/>
        </p:nvSpPr>
        <p:spPr>
          <a:xfrm rot="13461111">
            <a:off x="14942633" y="8256683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1/2 액자 35"/>
          <p:cNvSpPr/>
          <p:nvPr/>
        </p:nvSpPr>
        <p:spPr>
          <a:xfrm rot="8153600">
            <a:off x="5528046" y="4708298"/>
            <a:ext cx="960229" cy="946602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912264" y="3200400"/>
            <a:ext cx="4176336" cy="39624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563318" y="5884793"/>
            <a:ext cx="2874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고정비 지출 항목 작성</a:t>
            </a:r>
            <a:endParaRPr lang="en-US" altLang="ko-KR" sz="32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A1E57449-F23B-5D3F-FA0F-D9B831E723E2}"/>
              </a:ext>
            </a:extLst>
          </p:cNvPr>
          <p:cNvGrpSpPr/>
          <p:nvPr/>
        </p:nvGrpSpPr>
        <p:grpSpPr>
          <a:xfrm>
            <a:off x="19507449" y="3286889"/>
            <a:ext cx="2985965" cy="2908766"/>
            <a:chOff x="2979048" y="5502857"/>
            <a:chExt cx="4468571" cy="4468571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7D608904-8211-54E4-4DB8-538E2E5B1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979048" y="5502857"/>
              <a:ext cx="4468571" cy="446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59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6" name="그룹 1001"/>
          <p:cNvGrpSpPr/>
          <p:nvPr/>
        </p:nvGrpSpPr>
        <p:grpSpPr>
          <a:xfrm>
            <a:off x="3958899" y="3782152"/>
            <a:ext cx="6261149" cy="1396224"/>
            <a:chOff x="3312579" y="3560697"/>
            <a:chExt cx="6261149" cy="1396224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312579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8" name="그룹 1002"/>
          <p:cNvGrpSpPr/>
          <p:nvPr/>
        </p:nvGrpSpPr>
        <p:grpSpPr>
          <a:xfrm>
            <a:off x="14720147" y="3782152"/>
            <a:ext cx="6261149" cy="1396224"/>
            <a:chOff x="14073827" y="3560697"/>
            <a:chExt cx="6261149" cy="1396224"/>
          </a:xfrm>
        </p:grpSpPr>
        <p:pic>
          <p:nvPicPr>
            <p:cNvPr id="9" name="Object 5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4073827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6901974" y="3195060"/>
            <a:ext cx="396016" cy="6282167"/>
            <a:chOff x="6255654" y="2973605"/>
            <a:chExt cx="396016" cy="6282167"/>
          </a:xfrm>
        </p:grpSpPr>
        <p:pic>
          <p:nvPicPr>
            <p:cNvPr id="11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255654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6670118" y="5720829"/>
            <a:ext cx="798718" cy="35714"/>
            <a:chOff x="6023798" y="5499374"/>
            <a:chExt cx="798718" cy="35714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023798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17663222" y="3195060"/>
            <a:ext cx="396016" cy="6282167"/>
            <a:chOff x="17016902" y="2973605"/>
            <a:chExt cx="396016" cy="6282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016902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7431366" y="5720829"/>
            <a:ext cx="798718" cy="35714"/>
            <a:chOff x="16785046" y="5499374"/>
            <a:chExt cx="798718" cy="35714"/>
          </a:xfrm>
        </p:grpSpPr>
        <p:pic>
          <p:nvPicPr>
            <p:cNvPr id="17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785046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8" name="그룹 1007"/>
          <p:cNvGrpSpPr/>
          <p:nvPr/>
        </p:nvGrpSpPr>
        <p:grpSpPr>
          <a:xfrm>
            <a:off x="1548272" y="6903792"/>
            <a:ext cx="5423445" cy="4684163"/>
            <a:chOff x="901952" y="6682337"/>
            <a:chExt cx="5423445" cy="4684163"/>
          </a:xfrm>
        </p:grpSpPr>
        <p:pic>
          <p:nvPicPr>
            <p:cNvPr id="19" name="Object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901952" y="6682337"/>
              <a:ext cx="5423445" cy="4684163"/>
            </a:xfrm>
            <a:prstGeom prst="rect">
              <a:avLst/>
            </a:prstGeom>
          </p:spPr>
        </p:pic>
      </p:grpSp>
      <p:grpSp>
        <p:nvGrpSpPr>
          <p:cNvPr id="20" name="그룹 1008"/>
          <p:cNvGrpSpPr/>
          <p:nvPr/>
        </p:nvGrpSpPr>
        <p:grpSpPr>
          <a:xfrm>
            <a:off x="7188058" y="6534150"/>
            <a:ext cx="14981742" cy="5423446"/>
            <a:chOff x="6541738" y="6312695"/>
            <a:chExt cx="14981742" cy="5423446"/>
          </a:xfrm>
        </p:grpSpPr>
        <p:pic>
          <p:nvPicPr>
            <p:cNvPr id="2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6005705" y="6848729"/>
              <a:ext cx="5423445" cy="4351379"/>
            </a:xfrm>
            <a:prstGeom prst="rect">
              <a:avLst/>
            </a:prstGeom>
          </p:spPr>
        </p:pic>
        <p:pic>
          <p:nvPicPr>
            <p:cNvPr id="50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9"/>
              <a:ext cx="5423445" cy="4351379"/>
            </a:xfrm>
            <a:prstGeom prst="rect">
              <a:avLst/>
            </a:prstGeom>
          </p:spPr>
        </p:pic>
        <p:pic>
          <p:nvPicPr>
            <p:cNvPr id="5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6636068" y="6848728"/>
              <a:ext cx="5423445" cy="4351379"/>
            </a:xfrm>
            <a:prstGeom prst="rect">
              <a:avLst/>
            </a:prstGeom>
          </p:spPr>
        </p:pic>
        <p:pic>
          <p:nvPicPr>
            <p:cNvPr id="52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8"/>
              <a:ext cx="5423445" cy="4351379"/>
            </a:xfrm>
            <a:prstGeom prst="rect">
              <a:avLst/>
            </a:prstGeom>
          </p:spPr>
        </p:pic>
      </p:grpSp>
      <p:grpSp>
        <p:nvGrpSpPr>
          <p:cNvPr id="26" name="그룹 1011"/>
          <p:cNvGrpSpPr/>
          <p:nvPr/>
        </p:nvGrpSpPr>
        <p:grpSpPr>
          <a:xfrm>
            <a:off x="3377623" y="7059548"/>
            <a:ext cx="1929917" cy="1929917"/>
            <a:chOff x="2674153" y="6857143"/>
            <a:chExt cx="1929917" cy="1929917"/>
          </a:xfrm>
        </p:grpSpPr>
        <p:pic>
          <p:nvPicPr>
            <p:cNvPr id="27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4153" y="6857143"/>
              <a:ext cx="1929917" cy="1929917"/>
            </a:xfrm>
            <a:prstGeom prst="rect">
              <a:avLst/>
            </a:prstGeom>
          </p:spPr>
        </p:pic>
      </p:grpSp>
      <p:grpSp>
        <p:nvGrpSpPr>
          <p:cNvPr id="28" name="그룹 1012"/>
          <p:cNvGrpSpPr/>
          <p:nvPr/>
        </p:nvGrpSpPr>
        <p:grpSpPr>
          <a:xfrm>
            <a:off x="8238179" y="7134488"/>
            <a:ext cx="2098737" cy="1997086"/>
            <a:chOff x="7668059" y="7027333"/>
            <a:chExt cx="2098737" cy="1997086"/>
          </a:xfrm>
        </p:grpSpPr>
        <p:pic>
          <p:nvPicPr>
            <p:cNvPr id="29" name="Object 35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8059" y="7027333"/>
              <a:ext cx="2098737" cy="1997086"/>
            </a:xfrm>
            <a:prstGeom prst="rect">
              <a:avLst/>
            </a:prstGeom>
          </p:spPr>
        </p:pic>
      </p:grpSp>
      <p:grpSp>
        <p:nvGrpSpPr>
          <p:cNvPr id="32" name="그룹 1014"/>
          <p:cNvGrpSpPr/>
          <p:nvPr/>
        </p:nvGrpSpPr>
        <p:grpSpPr>
          <a:xfrm>
            <a:off x="18944759" y="6949945"/>
            <a:ext cx="2102199" cy="2102199"/>
            <a:chOff x="18107939" y="6480840"/>
            <a:chExt cx="2102199" cy="2102199"/>
          </a:xfrm>
        </p:grpSpPr>
        <p:pic>
          <p:nvPicPr>
            <p:cNvPr id="33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07939" y="6480840"/>
              <a:ext cx="2102199" cy="2102199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47075" y="9594316"/>
            <a:ext cx="42258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주변 인구 환경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분석을 통한 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수요층 설정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용이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98868" y="10005976"/>
            <a:ext cx="3329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인구 변화를 통한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변화 예측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134226" y="9780569"/>
            <a:ext cx="40126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병의원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월 평균 매출 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예측을 위한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정량적 데이터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1015"/>
          <p:cNvGrpSpPr/>
          <p:nvPr/>
        </p:nvGrpSpPr>
        <p:grpSpPr>
          <a:xfrm>
            <a:off x="13747913" y="6949945"/>
            <a:ext cx="2727481" cy="2223259"/>
            <a:chOff x="9296607" y="434577"/>
            <a:chExt cx="4015584" cy="38242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96607" y="434577"/>
              <a:ext cx="4015584" cy="3824232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17782607" y="9780569"/>
            <a:ext cx="44230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 평균 매출과 고정비 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지출 금액 분석을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통해 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순수익 금액 예측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22808" y="3930327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분석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201913" y="3924951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분석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5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584"/>
            <a:ext cx="29087808" cy="14470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544" y="5730339"/>
            <a:ext cx="1052403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1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911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400</Words>
  <Application>Microsoft Office PowerPoint</Application>
  <PresentationFormat>사용자 지정</PresentationFormat>
  <Paragraphs>80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HY견고딕</vt:lpstr>
      <vt:lpstr>KBO 다이아고딕 Bold</vt:lpstr>
      <vt:lpstr>KBO 다이아고딕 Light</vt:lpstr>
      <vt:lpstr>KBO 다이아고딕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다연 이</cp:lastModifiedBy>
  <cp:revision>36</cp:revision>
  <dcterms:created xsi:type="dcterms:W3CDTF">2023-11-22T14:59:33Z</dcterms:created>
  <dcterms:modified xsi:type="dcterms:W3CDTF">2024-01-25T11:14:25Z</dcterms:modified>
</cp:coreProperties>
</file>